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5144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rcRect l="26897" r="26897"/>
          <a:stretch>
            <a:fillRect/>
          </a:stretch>
        </p:blipFill>
        <p:spPr>
          <a:xfrm>
            <a:off x="4860000" y="0"/>
            <a:ext cx="4258800" cy="5144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0000" y="1296000"/>
            <a:ext cx="1440000" cy="28800"/>
          </a:xfrm>
          <a:prstGeom prst="rect">
            <a:avLst/>
          </a:prstGeom>
          <a:solidFill>
            <a:srgbClr val="B25A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20000" y="1440000"/>
            <a:ext cx="3960000" cy="21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Вулканы: строение, причины извержений и их виды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000" y="3960000"/>
            <a:ext cx="3960000" cy="5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00"/>
              </a:lnSpc>
            </a:pPr>
            <a:r>
              <a:rPr sz="1600" b="0" i="1">
                <a:solidFill>
                  <a:srgbClr val="B25A2F"/>
                </a:solidFill>
                <a:latin typeface="DejaVu Sans"/>
              </a:rPr>
              <a:t>презентация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sz="2500" b="1" i="0">
                <a:solidFill>
                  <a:srgbClr val="0F172A"/>
                </a:solidFill>
                <a:latin typeface="DejaVu Sans"/>
              </a:rPr>
              <a:t>Что такое вулкан и его основные части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34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1875"/>
              </a:lnSpc>
              <a:spcAft>
                <a:spcPts val="600"/>
              </a:spcAft>
            </a:pPr>
            <a:r>
              <a:rPr sz="1500">
                <a:solidFill>
                  <a:srgbClr val="0F172A"/>
                </a:solidFill>
                <a:latin typeface="DejaVu Sans"/>
              </a:rPr>
              <a:t>•  Вулкан — геологическое образование на поверхности Земли, через которое из недр изливается магма, образуя лаву, пепел и газы.</a:t>
            </a:r>
          </a:p>
          <a:p>
            <a:pPr algn="l">
              <a:lnSpc>
                <a:spcPts val="1875"/>
              </a:lnSpc>
              <a:spcAft>
                <a:spcPts val="600"/>
              </a:spcAft>
            </a:pPr>
            <a:r>
              <a:rPr sz="1500">
                <a:solidFill>
                  <a:srgbClr val="0F172A"/>
                </a:solidFill>
                <a:latin typeface="DejaVu Sans"/>
              </a:rPr>
              <a:t>•  Магматический очаг — резервуар в земной коре, где скапливается раскалённая магма.</a:t>
            </a:r>
          </a:p>
          <a:p>
            <a:pPr algn="l">
              <a:lnSpc>
                <a:spcPts val="1875"/>
              </a:lnSpc>
              <a:spcAft>
                <a:spcPts val="600"/>
              </a:spcAft>
            </a:pPr>
            <a:r>
              <a:rPr sz="1500">
                <a:solidFill>
                  <a:srgbClr val="0F172A"/>
                </a:solidFill>
                <a:latin typeface="DejaVu Sans"/>
              </a:rPr>
              <a:t>•  Жерло — канал, по которому магма поднимается из очага на поверхность.</a:t>
            </a:r>
          </a:p>
          <a:p>
            <a:pPr algn="l">
              <a:lnSpc>
                <a:spcPts val="1875"/>
              </a:lnSpc>
              <a:spcAft>
                <a:spcPts val="600"/>
              </a:spcAft>
            </a:pPr>
            <a:r>
              <a:rPr sz="1500">
                <a:solidFill>
                  <a:srgbClr val="0F172A"/>
                </a:solidFill>
                <a:latin typeface="DejaVu Sans"/>
              </a:rPr>
              <a:t>•  Кратер — отверстие на вершине вулкана, через которое происходят выбросы.</a:t>
            </a:r>
          </a:p>
          <a:p>
            <a:pPr algn="l">
              <a:lnSpc>
                <a:spcPts val="1875"/>
              </a:lnSpc>
              <a:spcAft>
                <a:spcPts val="600"/>
              </a:spcAft>
            </a:pPr>
            <a:r>
              <a:rPr sz="1500">
                <a:solidFill>
                  <a:srgbClr val="0F172A"/>
                </a:solidFill>
                <a:latin typeface="DejaVu Sans"/>
              </a:rPr>
              <a:t>•  Конус — гора, сформированная из застывшей лавы, пепла и камней после многократных извержений.</a:t>
            </a:r>
          </a:p>
          <a:p>
            <a:pPr algn="l">
              <a:lnSpc>
                <a:spcPts val="1875"/>
              </a:lnSpc>
              <a:spcAft>
                <a:spcPts val="600"/>
              </a:spcAft>
            </a:pPr>
            <a:r>
              <a:rPr sz="1500">
                <a:solidFill>
                  <a:srgbClr val="0F172A"/>
                </a:solidFill>
                <a:latin typeface="DejaVu Sans"/>
              </a:rPr>
              <a:t>•  Извержение происходит, когда магма под давлением выходит через жерло и кратер, изливаясь в виде лавы и выбрасывая пепел и газы.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Как магма поднимается к поверхности Земли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34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Магма образуется в мантии и имеет меньшую плотность по сравнению с окружающими породами.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Благодаря разнице в плотности она начинает медленно подниматься вверх.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Подъём происходит через ослабленные участки земной коры: трещины и разломы.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Снижение давления при движении вверх вызывает выделение растворённых газов.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Достигнув поверхности через жерло вулкана, магма изливается и становится лавой.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Причины извержения вулканов: давление газов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В магме растворены газы, определяющие характер извержения.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Водяной пар и углекислый газ находятся под высоким давлением.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При движении магмы к поверхности давление падает, и газы расширяются.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Это вызывает вспенивание магмы и резкий рост её объёма.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Взрывное выделение газов приводит к мощному извержению с выбросом пепла и лавы.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125"/>
              </a:lnSpc>
            </a:pPr>
            <a:r>
              <a:rPr sz="2500" b="1" i="0">
                <a:solidFill>
                  <a:srgbClr val="0F172A"/>
                </a:solidFill>
                <a:latin typeface="DejaVu Sans"/>
              </a:rPr>
              <a:t>Типы вулканов по форме и активности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34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Щитовые вулканы — широкие и пологие. Образуются из-за многократных излияний жидкой лавы, которая растекается на большие расстояния. Пример — вулканы Гавайских островов.</a:t>
            </a:r>
          </a:p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Стратовулканы (слоистые) — высокие, конической формы. Состоят из чередующихся слоёв лавы, пепла и камней. Характеризуются мощными и взрывными извержениями.</a:t>
            </a:r>
          </a:p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По активности вулканы классифицируют как действующие (извергаются регулярно), спящие (могут возобновить активность) и потухшие (извержений не было тысячи лет).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Продукты извержения: лава, пепел, газы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34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Лава — магма, излившаяся на поверхность. Температура достигает 700–1200 °C. При остывании формирует скалы и новые участки суши.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Вулканический пепел состоит из мелких частиц пород и вулканического стекла. Поднимается высоко в атмосферу и переносится ветром на большие расстояния.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Газы включают водяной пар, углекислый газ, сернистые соединения. Могут образовывать ядовитые облака.</a:t>
            </a:r>
          </a:p>
          <a:p>
            <a:pPr algn="l">
              <a:lnSpc>
                <a:spcPts val="2250"/>
              </a:lnSpc>
              <a:spcAft>
                <a:spcPts val="600"/>
              </a:spcAft>
            </a:pPr>
            <a:r>
              <a:rPr sz="1800">
                <a:solidFill>
                  <a:srgbClr val="0F172A"/>
                </a:solidFill>
                <a:latin typeface="DejaVu Sans"/>
              </a:rPr>
              <a:t>•  Выбросы пепла и газов в стратосферу иногда приводят к глобальному похолоданию, отражая солнечный свет.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Опасности и последствия вулканических извержений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Потоки лавы, пепла и раскалённых газов (пирокластические потоки) уничтожают всё на своём пути.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Лахары — грязекаменные сели из пепла и воды — разрушают мосты, дороги и населённые пункты.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80000" y="1440000"/>
            <a:ext cx="378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Вулканический пепел в атмосфере может снижать глобальную температуру на несколько лет.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Выбросы газов вызывают загрязнение воздуха, опасное для дыхательных систем людей и животных.</a:t>
            </a:r>
          </a:p>
          <a:p>
            <a:pPr algn="l">
              <a:lnSpc>
                <a:spcPts val="2000"/>
              </a:lnSpc>
              <a:spcAft>
                <a:spcPts val="600"/>
              </a:spcAft>
            </a:pPr>
            <a:r>
              <a:rPr sz="1600">
                <a:solidFill>
                  <a:srgbClr val="0F172A"/>
                </a:solidFill>
                <a:latin typeface="DejaVu Sans"/>
              </a:rPr>
              <a:t>•  Пеплопады наносят ущерб сельскому хозяйству, уничтожая урожаи и пастбища.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Методы прогнозирования извержений вулканов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34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1750"/>
              </a:lnSpc>
              <a:spcAft>
                <a:spcPts val="600"/>
              </a:spcAft>
            </a:pPr>
            <a:r>
              <a:rPr sz="1400">
                <a:solidFill>
                  <a:srgbClr val="0F172A"/>
                </a:solidFill>
                <a:latin typeface="DejaVu Sans"/>
              </a:rPr>
              <a:t>•  Комплексный мониторинг вулканической активности: позволяет своевременно принимать меры для защиты населения.</a:t>
            </a:r>
          </a:p>
          <a:p>
            <a:pPr algn="l">
              <a:lnSpc>
                <a:spcPts val="1750"/>
              </a:lnSpc>
              <a:spcAft>
                <a:spcPts val="600"/>
              </a:spcAft>
            </a:pPr>
            <a:r>
              <a:rPr sz="1400">
                <a:solidFill>
                  <a:srgbClr val="0F172A"/>
                </a:solidFill>
                <a:latin typeface="DejaVu Sans"/>
              </a:rPr>
              <a:t>•  Сейсмический мониторинг: сейсмографы фиксируют землетрясения, которые часто предшествуют извержению и свидетельствуют о движении магмы.</a:t>
            </a:r>
          </a:p>
          <a:p>
            <a:pPr algn="l">
              <a:lnSpc>
                <a:spcPts val="1750"/>
              </a:lnSpc>
              <a:spcAft>
                <a:spcPts val="600"/>
              </a:spcAft>
            </a:pPr>
            <a:r>
              <a:rPr sz="1400">
                <a:solidFill>
                  <a:srgbClr val="0F172A"/>
                </a:solidFill>
                <a:latin typeface="DejaVu Sans"/>
              </a:rPr>
              <a:t>•  Наблюдение за деформацией поверхности: спутники и GPS отслеживают изменения формы вулкана, такие как «вздутие» из-за поднимающейся магмы.</a:t>
            </a:r>
          </a:p>
          <a:p>
            <a:pPr algn="l">
              <a:lnSpc>
                <a:spcPts val="1750"/>
              </a:lnSpc>
              <a:spcAft>
                <a:spcPts val="600"/>
              </a:spcAft>
            </a:pPr>
            <a:r>
              <a:rPr sz="1400">
                <a:solidFill>
                  <a:srgbClr val="0F172A"/>
                </a:solidFill>
                <a:latin typeface="DejaVu Sans"/>
              </a:rPr>
              <a:t>•  Анализ газов и температуры: увеличение концентрации сернистых газов и рост температуры почвы и фумарол — признаки приближающегося извержения.</a:t>
            </a:r>
          </a:p>
          <a:p>
            <a:pPr algn="l">
              <a:lnSpc>
                <a:spcPts val="1750"/>
              </a:lnSpc>
              <a:spcAft>
                <a:spcPts val="600"/>
              </a:spcAft>
            </a:pPr>
            <a:r>
              <a:rPr sz="1400">
                <a:solidFill>
                  <a:srgbClr val="0F172A"/>
                </a:solidFill>
                <a:latin typeface="DejaVu Sans"/>
              </a:rPr>
              <a:t>•  Системы раннего оповещения: на основе собранных данных учёные информируют власти для организации эвакуации из опасных районов.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0F172A"/>
                </a:solidFill>
                <a:latin typeface="DejaVu Sans"/>
              </a:rPr>
              <a:t>Знаменитые вулканы мира и их извержения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34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Везувий (Италия): известен извержением 79 года, уничтожившим города Помпеи и Геркуланум под слоем пепла и лавы.</a:t>
            </a:r>
          </a:p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Кракатау (Индонезия): извержение 1883 года сопровождалось мощным взрывом, слышимым на огромном расстоянии, и вызвало разрушительные цунами.</a:t>
            </a:r>
          </a:p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Этна (Сицилия, Италия): один из самых активных вулканов, извергается почти непрерывно, но его потоки лавы редко несут угрозу населённым пунктам.</a:t>
            </a:r>
          </a:p>
          <a:p>
            <a:pPr algn="l">
              <a:lnSpc>
                <a:spcPts val="2125"/>
              </a:lnSpc>
              <a:spcAft>
                <a:spcPts val="600"/>
              </a:spcAft>
            </a:pPr>
            <a:r>
              <a:rPr sz="1700">
                <a:solidFill>
                  <a:srgbClr val="0F172A"/>
                </a:solidFill>
                <a:latin typeface="DejaVu Sans"/>
              </a:rPr>
              <a:t>•  Эти вулканы напоминают о гигантской энергии, скрытой в глубинах Земли.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432000"/>
            <a:ext cx="7920000" cy="82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>
                <a:solidFill>
                  <a:srgbClr val="FBF8F3"/>
                </a:solidFill>
                <a:latin typeface="DejaVu Sans"/>
              </a:rPr>
              <a:t>Польза вулканов для природы и человека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0000" y="1440000"/>
            <a:ext cx="7920000" cy="324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1875"/>
              </a:lnSpc>
              <a:spcAft>
                <a:spcPts val="600"/>
              </a:spcAft>
            </a:pPr>
            <a:r>
              <a:rPr sz="1500">
                <a:solidFill>
                  <a:srgbClr val="FBF8F3"/>
                </a:solidFill>
                <a:latin typeface="DejaVu Sans"/>
              </a:rPr>
              <a:t>•  Вулканические почвы, насыщенные минералами, отличаются высокой плодородностью и подходят для сельского хозяйства, включая виноградарство и садоводство.</a:t>
            </a:r>
          </a:p>
          <a:p>
            <a:pPr algn="l">
              <a:lnSpc>
                <a:spcPts val="1875"/>
              </a:lnSpc>
              <a:spcAft>
                <a:spcPts val="600"/>
              </a:spcAft>
            </a:pPr>
            <a:r>
              <a:rPr sz="1500">
                <a:solidFill>
                  <a:srgbClr val="FBF8F3"/>
                </a:solidFill>
                <a:latin typeface="DejaVu Sans"/>
              </a:rPr>
              <a:t>•  Геотермальная энергия используется для отопления и выработки электроэнергии с минимальным воздействием на окружающую среду.</a:t>
            </a:r>
          </a:p>
          <a:p>
            <a:pPr algn="l">
              <a:lnSpc>
                <a:spcPts val="1875"/>
              </a:lnSpc>
              <a:spcAft>
                <a:spcPts val="600"/>
              </a:spcAft>
            </a:pPr>
            <a:r>
              <a:rPr sz="1500">
                <a:solidFill>
                  <a:srgbClr val="FBF8F3"/>
                </a:solidFill>
                <a:latin typeface="DejaVu Sans"/>
              </a:rPr>
              <a:t>•  Породы вулканического происхождения, такие как базальт и пемза, применяются в строительстве благодаря прочности и долговечности.</a:t>
            </a:r>
          </a:p>
          <a:p>
            <a:pPr algn="l">
              <a:lnSpc>
                <a:spcPts val="1875"/>
              </a:lnSpc>
              <a:spcAft>
                <a:spcPts val="600"/>
              </a:spcAft>
            </a:pPr>
            <a:r>
              <a:rPr sz="1500">
                <a:solidFill>
                  <a:srgbClr val="FBF8F3"/>
                </a:solidFill>
                <a:latin typeface="DejaVu Sans"/>
              </a:rPr>
              <a:t>•  Вулканические выбросы — пепел и лава — со временем формируют новые участки суши, расширяя территории и создавая уникальные ландшафты.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160000"/>
            <a:ext cx="7560000" cy="10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sz="3600" b="1" i="0">
                <a:solidFill>
                  <a:srgbClr val="0F172A"/>
                </a:solidFill>
                <a:latin typeface="DejaVu Sans"/>
              </a:rPr>
              <a:t>Спасибо за внимание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